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2803763" cy="32077025"/>
  <p:notesSz cx="9144000" cy="6858000"/>
  <p:defaultTextStyle>
    <a:defPPr>
      <a:defRPr lang="en-US"/>
    </a:defPPr>
    <a:lvl1pPr marL="0" algn="l" defTabSz="4278843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1pPr>
    <a:lvl2pPr marL="2139422" algn="l" defTabSz="4278843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2pPr>
    <a:lvl3pPr marL="4278843" algn="l" defTabSz="4278843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3pPr>
    <a:lvl4pPr marL="6418265" algn="l" defTabSz="4278843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4pPr>
    <a:lvl5pPr marL="8557687" algn="l" defTabSz="4278843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5pPr>
    <a:lvl6pPr marL="10697108" algn="l" defTabSz="4278843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6pPr>
    <a:lvl7pPr marL="12836530" algn="l" defTabSz="4278843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7pPr>
    <a:lvl8pPr marL="14975952" algn="l" defTabSz="4278843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8pPr>
    <a:lvl9pPr marL="17115373" algn="l" defTabSz="4278843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103">
          <p15:clr>
            <a:srgbClr val="A4A3A4"/>
          </p15:clr>
        </p15:guide>
        <p15:guide id="2" pos="134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BB0D"/>
    <a:srgbClr val="B9A10F"/>
    <a:srgbClr val="C68E02"/>
    <a:srgbClr val="F53D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49" autoAdjust="0"/>
  </p:normalViewPr>
  <p:slideViewPr>
    <p:cSldViewPr>
      <p:cViewPr varScale="1">
        <p:scale>
          <a:sx n="23" d="100"/>
          <a:sy n="23" d="100"/>
        </p:scale>
        <p:origin x="1704" y="54"/>
      </p:cViewPr>
      <p:guideLst>
        <p:guide orient="horz" pos="10103"/>
        <p:guide pos="134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D0BD9-C3B0-4600-AE56-653B592306E8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5913" y="514350"/>
            <a:ext cx="34321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0B736-CE11-474A-814F-B9DBDA8FBA4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13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278843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2139422" algn="l" defTabSz="4278843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4278843" algn="l" defTabSz="4278843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6418265" algn="l" defTabSz="4278843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8557687" algn="l" defTabSz="4278843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10697108" algn="l" defTabSz="4278843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12836530" algn="l" defTabSz="4278843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14975952" algn="l" defTabSz="4278843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7115373" algn="l" defTabSz="4278843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0B736-CE11-474A-814F-B9DBDA8FBA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79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9964671"/>
            <a:ext cx="36383199" cy="68757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0565" y="18176981"/>
            <a:ext cx="29962634" cy="81974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39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278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18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557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697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836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975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115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C940-468D-4A9C-9421-C6C34C3BC6C2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AD49C-E5A5-4C48-B63E-F37D5207DE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64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C940-468D-4A9C-9421-C6C34C3BC6C2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AD49C-E5A5-4C48-B63E-F37D5207DE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4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5272707" y="6007022"/>
            <a:ext cx="45077713" cy="128018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17269" y="6007022"/>
            <a:ext cx="134542039" cy="128018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C940-468D-4A9C-9421-C6C34C3BC6C2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AD49C-E5A5-4C48-B63E-F37D5207DE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C940-468D-4A9C-9421-C6C34C3BC6C2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AD49C-E5A5-4C48-B63E-F37D5207DE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77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202" y="20612461"/>
            <a:ext cx="36383199" cy="6370854"/>
          </a:xfrm>
        </p:spPr>
        <p:txBody>
          <a:bodyPr anchor="t"/>
          <a:lstStyle>
            <a:lvl1pPr algn="l">
              <a:defRPr sz="18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1202" y="13595614"/>
            <a:ext cx="36383199" cy="7016847"/>
          </a:xfrm>
        </p:spPr>
        <p:txBody>
          <a:bodyPr anchor="b"/>
          <a:lstStyle>
            <a:lvl1pPr marL="0" indent="0">
              <a:buNone/>
              <a:defRPr sz="9400">
                <a:solidFill>
                  <a:schemeClr val="tx1">
                    <a:tint val="75000"/>
                  </a:schemeClr>
                </a:solidFill>
              </a:defRPr>
            </a:lvl1pPr>
            <a:lvl2pPr marL="2139422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4278843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3pPr>
            <a:lvl4pPr marL="6418265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557687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697108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83653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4975952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115373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C940-468D-4A9C-9421-C6C34C3BC6C2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AD49C-E5A5-4C48-B63E-F37D5207DE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31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17270" y="35009996"/>
            <a:ext cx="89806161" cy="99015537"/>
          </a:xfrm>
        </p:spPr>
        <p:txBody>
          <a:bodyPr/>
          <a:lstStyle>
            <a:lvl1pPr>
              <a:defRPr sz="13100"/>
            </a:lvl1pPr>
            <a:lvl2pPr>
              <a:defRPr sz="11200"/>
            </a:lvl2pPr>
            <a:lvl3pPr>
              <a:defRPr sz="94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36829" y="35009996"/>
            <a:ext cx="89813590" cy="99015537"/>
          </a:xfrm>
        </p:spPr>
        <p:txBody>
          <a:bodyPr/>
          <a:lstStyle>
            <a:lvl1pPr>
              <a:defRPr sz="13100"/>
            </a:lvl1pPr>
            <a:lvl2pPr>
              <a:defRPr sz="11200"/>
            </a:lvl2pPr>
            <a:lvl3pPr>
              <a:defRPr sz="94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C940-468D-4A9C-9421-C6C34C3BC6C2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AD49C-E5A5-4C48-B63E-F37D5207DE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50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188" y="1284568"/>
            <a:ext cx="38523387" cy="534617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0188" y="7180207"/>
            <a:ext cx="18912429" cy="2992368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39422" indent="0">
              <a:buNone/>
              <a:defRPr sz="9400" b="1"/>
            </a:lvl2pPr>
            <a:lvl3pPr marL="4278843" indent="0">
              <a:buNone/>
              <a:defRPr sz="8400" b="1"/>
            </a:lvl3pPr>
            <a:lvl4pPr marL="6418265" indent="0">
              <a:buNone/>
              <a:defRPr sz="7500" b="1"/>
            </a:lvl4pPr>
            <a:lvl5pPr marL="8557687" indent="0">
              <a:buNone/>
              <a:defRPr sz="7500" b="1"/>
            </a:lvl5pPr>
            <a:lvl6pPr marL="10697108" indent="0">
              <a:buNone/>
              <a:defRPr sz="7500" b="1"/>
            </a:lvl6pPr>
            <a:lvl7pPr marL="12836530" indent="0">
              <a:buNone/>
              <a:defRPr sz="7500" b="1"/>
            </a:lvl7pPr>
            <a:lvl8pPr marL="14975952" indent="0">
              <a:buNone/>
              <a:defRPr sz="7500" b="1"/>
            </a:lvl8pPr>
            <a:lvl9pPr marL="17115373" indent="0">
              <a:buNone/>
              <a:defRPr sz="7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40188" y="10172575"/>
            <a:ext cx="18912429" cy="18481418"/>
          </a:xfrm>
        </p:spPr>
        <p:txBody>
          <a:bodyPr/>
          <a:lstStyle>
            <a:lvl1pPr>
              <a:defRPr sz="11200"/>
            </a:lvl1pPr>
            <a:lvl2pPr>
              <a:defRPr sz="9400"/>
            </a:lvl2pPr>
            <a:lvl3pPr>
              <a:defRPr sz="84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743719" y="7180207"/>
            <a:ext cx="18919858" cy="2992368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39422" indent="0">
              <a:buNone/>
              <a:defRPr sz="9400" b="1"/>
            </a:lvl2pPr>
            <a:lvl3pPr marL="4278843" indent="0">
              <a:buNone/>
              <a:defRPr sz="8400" b="1"/>
            </a:lvl3pPr>
            <a:lvl4pPr marL="6418265" indent="0">
              <a:buNone/>
              <a:defRPr sz="7500" b="1"/>
            </a:lvl4pPr>
            <a:lvl5pPr marL="8557687" indent="0">
              <a:buNone/>
              <a:defRPr sz="7500" b="1"/>
            </a:lvl5pPr>
            <a:lvl6pPr marL="10697108" indent="0">
              <a:buNone/>
              <a:defRPr sz="7500" b="1"/>
            </a:lvl6pPr>
            <a:lvl7pPr marL="12836530" indent="0">
              <a:buNone/>
              <a:defRPr sz="7500" b="1"/>
            </a:lvl7pPr>
            <a:lvl8pPr marL="14975952" indent="0">
              <a:buNone/>
              <a:defRPr sz="7500" b="1"/>
            </a:lvl8pPr>
            <a:lvl9pPr marL="17115373" indent="0">
              <a:buNone/>
              <a:defRPr sz="7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743719" y="10172575"/>
            <a:ext cx="18919858" cy="18481418"/>
          </a:xfrm>
        </p:spPr>
        <p:txBody>
          <a:bodyPr/>
          <a:lstStyle>
            <a:lvl1pPr>
              <a:defRPr sz="11200"/>
            </a:lvl1pPr>
            <a:lvl2pPr>
              <a:defRPr sz="9400"/>
            </a:lvl2pPr>
            <a:lvl3pPr>
              <a:defRPr sz="84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C940-468D-4A9C-9421-C6C34C3BC6C2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AD49C-E5A5-4C48-B63E-F37D5207DE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95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C940-468D-4A9C-9421-C6C34C3BC6C2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AD49C-E5A5-4C48-B63E-F37D5207DE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2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C940-468D-4A9C-9421-C6C34C3BC6C2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AD49C-E5A5-4C48-B63E-F37D5207DE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98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191" y="1277141"/>
            <a:ext cx="14082143" cy="5435274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35082" y="1277143"/>
            <a:ext cx="23928493" cy="27376852"/>
          </a:xfrm>
        </p:spPr>
        <p:txBody>
          <a:bodyPr/>
          <a:lstStyle>
            <a:lvl1pPr>
              <a:defRPr sz="15000"/>
            </a:lvl1pPr>
            <a:lvl2pPr>
              <a:defRPr sz="13100"/>
            </a:lvl2pPr>
            <a:lvl3pPr>
              <a:defRPr sz="11200"/>
            </a:lvl3pPr>
            <a:lvl4pPr>
              <a:defRPr sz="9400"/>
            </a:lvl4pPr>
            <a:lvl5pPr>
              <a:defRPr sz="9400"/>
            </a:lvl5pPr>
            <a:lvl6pPr>
              <a:defRPr sz="9400"/>
            </a:lvl6pPr>
            <a:lvl7pPr>
              <a:defRPr sz="9400"/>
            </a:lvl7pPr>
            <a:lvl8pPr>
              <a:defRPr sz="9400"/>
            </a:lvl8pPr>
            <a:lvl9pPr>
              <a:defRPr sz="9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0191" y="6712417"/>
            <a:ext cx="14082143" cy="21941578"/>
          </a:xfrm>
        </p:spPr>
        <p:txBody>
          <a:bodyPr/>
          <a:lstStyle>
            <a:lvl1pPr marL="0" indent="0">
              <a:buNone/>
              <a:defRPr sz="6600"/>
            </a:lvl1pPr>
            <a:lvl2pPr marL="2139422" indent="0">
              <a:buNone/>
              <a:defRPr sz="5600"/>
            </a:lvl2pPr>
            <a:lvl3pPr marL="4278843" indent="0">
              <a:buNone/>
              <a:defRPr sz="4700"/>
            </a:lvl3pPr>
            <a:lvl4pPr marL="6418265" indent="0">
              <a:buNone/>
              <a:defRPr sz="4200"/>
            </a:lvl4pPr>
            <a:lvl5pPr marL="8557687" indent="0">
              <a:buNone/>
              <a:defRPr sz="4200"/>
            </a:lvl5pPr>
            <a:lvl6pPr marL="10697108" indent="0">
              <a:buNone/>
              <a:defRPr sz="4200"/>
            </a:lvl6pPr>
            <a:lvl7pPr marL="12836530" indent="0">
              <a:buNone/>
              <a:defRPr sz="4200"/>
            </a:lvl7pPr>
            <a:lvl8pPr marL="14975952" indent="0">
              <a:buNone/>
              <a:defRPr sz="4200"/>
            </a:lvl8pPr>
            <a:lvl9pPr marL="17115373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C940-468D-4A9C-9421-C6C34C3BC6C2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AD49C-E5A5-4C48-B63E-F37D5207DE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2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837" y="22453918"/>
            <a:ext cx="25682258" cy="2650812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9837" y="2866142"/>
            <a:ext cx="25682258" cy="19246215"/>
          </a:xfrm>
        </p:spPr>
        <p:txBody>
          <a:bodyPr/>
          <a:lstStyle>
            <a:lvl1pPr marL="0" indent="0">
              <a:buNone/>
              <a:defRPr sz="15000"/>
            </a:lvl1pPr>
            <a:lvl2pPr marL="2139422" indent="0">
              <a:buNone/>
              <a:defRPr sz="13100"/>
            </a:lvl2pPr>
            <a:lvl3pPr marL="4278843" indent="0">
              <a:buNone/>
              <a:defRPr sz="11200"/>
            </a:lvl3pPr>
            <a:lvl4pPr marL="6418265" indent="0">
              <a:buNone/>
              <a:defRPr sz="9400"/>
            </a:lvl4pPr>
            <a:lvl5pPr marL="8557687" indent="0">
              <a:buNone/>
              <a:defRPr sz="9400"/>
            </a:lvl5pPr>
            <a:lvl6pPr marL="10697108" indent="0">
              <a:buNone/>
              <a:defRPr sz="9400"/>
            </a:lvl6pPr>
            <a:lvl7pPr marL="12836530" indent="0">
              <a:buNone/>
              <a:defRPr sz="9400"/>
            </a:lvl7pPr>
            <a:lvl8pPr marL="14975952" indent="0">
              <a:buNone/>
              <a:defRPr sz="9400"/>
            </a:lvl8pPr>
            <a:lvl9pPr marL="17115373" indent="0">
              <a:buNone/>
              <a:defRPr sz="9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837" y="25104730"/>
            <a:ext cx="25682258" cy="3764593"/>
          </a:xfrm>
        </p:spPr>
        <p:txBody>
          <a:bodyPr/>
          <a:lstStyle>
            <a:lvl1pPr marL="0" indent="0">
              <a:buNone/>
              <a:defRPr sz="6600"/>
            </a:lvl1pPr>
            <a:lvl2pPr marL="2139422" indent="0">
              <a:buNone/>
              <a:defRPr sz="5600"/>
            </a:lvl2pPr>
            <a:lvl3pPr marL="4278843" indent="0">
              <a:buNone/>
              <a:defRPr sz="4700"/>
            </a:lvl3pPr>
            <a:lvl4pPr marL="6418265" indent="0">
              <a:buNone/>
              <a:defRPr sz="4200"/>
            </a:lvl4pPr>
            <a:lvl5pPr marL="8557687" indent="0">
              <a:buNone/>
              <a:defRPr sz="4200"/>
            </a:lvl5pPr>
            <a:lvl6pPr marL="10697108" indent="0">
              <a:buNone/>
              <a:defRPr sz="4200"/>
            </a:lvl6pPr>
            <a:lvl7pPr marL="12836530" indent="0">
              <a:buNone/>
              <a:defRPr sz="4200"/>
            </a:lvl7pPr>
            <a:lvl8pPr marL="14975952" indent="0">
              <a:buNone/>
              <a:defRPr sz="4200"/>
            </a:lvl8pPr>
            <a:lvl9pPr marL="17115373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C940-468D-4A9C-9421-C6C34C3BC6C2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AD49C-E5A5-4C48-B63E-F37D5207DE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7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40188" y="1284568"/>
            <a:ext cx="38523387" cy="5346171"/>
          </a:xfrm>
          <a:prstGeom prst="rect">
            <a:avLst/>
          </a:prstGeom>
        </p:spPr>
        <p:txBody>
          <a:bodyPr vert="horz" lIns="427884" tIns="213942" rIns="427884" bIns="21394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0188" y="7484641"/>
            <a:ext cx="38523387" cy="21169354"/>
          </a:xfrm>
          <a:prstGeom prst="rect">
            <a:avLst/>
          </a:prstGeom>
        </p:spPr>
        <p:txBody>
          <a:bodyPr vert="horz" lIns="427884" tIns="213942" rIns="427884" bIns="21394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0188" y="29730652"/>
            <a:ext cx="9987545" cy="1707805"/>
          </a:xfrm>
          <a:prstGeom prst="rect">
            <a:avLst/>
          </a:prstGeom>
        </p:spPr>
        <p:txBody>
          <a:bodyPr vert="horz" lIns="427884" tIns="213942" rIns="427884" bIns="213942" rtlCol="0" anchor="ctr"/>
          <a:lstStyle>
            <a:lvl1pPr algn="l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8C940-468D-4A9C-9421-C6C34C3BC6C2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24619" y="29730652"/>
            <a:ext cx="13554525" cy="1707805"/>
          </a:xfrm>
          <a:prstGeom prst="rect">
            <a:avLst/>
          </a:prstGeom>
        </p:spPr>
        <p:txBody>
          <a:bodyPr vert="horz" lIns="427884" tIns="213942" rIns="427884" bIns="213942" rtlCol="0" anchor="ctr"/>
          <a:lstStyle>
            <a:lvl1pPr algn="ctr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676030" y="29730652"/>
            <a:ext cx="9987545" cy="1707805"/>
          </a:xfrm>
          <a:prstGeom prst="rect">
            <a:avLst/>
          </a:prstGeom>
        </p:spPr>
        <p:txBody>
          <a:bodyPr vert="horz" lIns="427884" tIns="213942" rIns="427884" bIns="213942" rtlCol="0" anchor="ctr"/>
          <a:lstStyle>
            <a:lvl1pPr algn="r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AD49C-E5A5-4C48-B63E-F37D5207DE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36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278843" rtl="0" eaLnBrk="1" latinLnBrk="0" hangingPunct="1">
        <a:spcBef>
          <a:spcPct val="0"/>
        </a:spcBef>
        <a:buNone/>
        <a:defRPr sz="20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4566" indent="-1604566" algn="l" defTabSz="4278843" rtl="0" eaLnBrk="1" latinLnBrk="0" hangingPunct="1">
        <a:spcBef>
          <a:spcPct val="20000"/>
        </a:spcBef>
        <a:buFont typeface="Arial" pitchFamily="34" charset="0"/>
        <a:buChar char="•"/>
        <a:defRPr sz="15000" kern="1200">
          <a:solidFill>
            <a:schemeClr val="tx1"/>
          </a:solidFill>
          <a:latin typeface="+mn-lt"/>
          <a:ea typeface="+mn-ea"/>
          <a:cs typeface="+mn-cs"/>
        </a:defRPr>
      </a:lvl1pPr>
      <a:lvl2pPr marL="3476560" indent="-1337139" algn="l" defTabSz="4278843" rtl="0" eaLnBrk="1" latinLnBrk="0" hangingPunct="1">
        <a:spcBef>
          <a:spcPct val="20000"/>
        </a:spcBef>
        <a:buFont typeface="Arial" pitchFamily="34" charset="0"/>
        <a:buChar char="–"/>
        <a:defRPr sz="13100" kern="1200">
          <a:solidFill>
            <a:schemeClr val="tx1"/>
          </a:solidFill>
          <a:latin typeface="+mn-lt"/>
          <a:ea typeface="+mn-ea"/>
          <a:cs typeface="+mn-cs"/>
        </a:defRPr>
      </a:lvl2pPr>
      <a:lvl3pPr marL="5348554" indent="-1069711" algn="l" defTabSz="4278843" rtl="0" eaLnBrk="1" latinLnBrk="0" hangingPunct="1">
        <a:spcBef>
          <a:spcPct val="20000"/>
        </a:spcBef>
        <a:buFont typeface="Arial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7487976" indent="-1069711" algn="l" defTabSz="4278843" rtl="0" eaLnBrk="1" latinLnBrk="0" hangingPunct="1">
        <a:spcBef>
          <a:spcPct val="20000"/>
        </a:spcBef>
        <a:buFont typeface="Arial" pitchFamily="34" charset="0"/>
        <a:buChar char="–"/>
        <a:defRPr sz="9400" kern="1200">
          <a:solidFill>
            <a:schemeClr val="tx1"/>
          </a:solidFill>
          <a:latin typeface="+mn-lt"/>
          <a:ea typeface="+mn-ea"/>
          <a:cs typeface="+mn-cs"/>
        </a:defRPr>
      </a:lvl4pPr>
      <a:lvl5pPr marL="9627398" indent="-1069711" algn="l" defTabSz="4278843" rtl="0" eaLnBrk="1" latinLnBrk="0" hangingPunct="1">
        <a:spcBef>
          <a:spcPct val="20000"/>
        </a:spcBef>
        <a:buFont typeface="Arial" pitchFamily="34" charset="0"/>
        <a:buChar char="»"/>
        <a:defRPr sz="94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6819" indent="-1069711" algn="l" defTabSz="4278843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6pPr>
      <a:lvl7pPr marL="13906241" indent="-1069711" algn="l" defTabSz="4278843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7pPr>
      <a:lvl8pPr marL="16045663" indent="-1069711" algn="l" defTabSz="4278843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8pPr>
      <a:lvl9pPr marL="18185084" indent="-1069711" algn="l" defTabSz="4278843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78843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139422" algn="l" defTabSz="4278843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2pPr>
      <a:lvl3pPr marL="4278843" algn="l" defTabSz="4278843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418265" algn="l" defTabSz="4278843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4pPr>
      <a:lvl5pPr marL="8557687" algn="l" defTabSz="4278843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5pPr>
      <a:lvl6pPr marL="10697108" algn="l" defTabSz="4278843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6pPr>
      <a:lvl7pPr marL="12836530" algn="l" defTabSz="4278843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7pPr>
      <a:lvl8pPr marL="14975952" algn="l" defTabSz="4278843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8pPr>
      <a:lvl9pPr marL="17115373" algn="l" defTabSz="4278843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2803763" cy="582771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8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Burden of Human Papillomavirus infection among HIV positive women in North Central Nigeria: A cross sectional study</a:t>
            </a:r>
          </a:p>
          <a:p>
            <a:pPr>
              <a:lnSpc>
                <a:spcPct val="115000"/>
              </a:lnSpc>
            </a:pPr>
            <a:r>
              <a:rPr lang="en-US" sz="6000" b="1" dirty="0"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  <a:r>
              <a:rPr lang="en-US" sz="6400" b="1" dirty="0"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M.M. Yakub</a:t>
            </a:r>
            <a:r>
              <a:rPr lang="en-US" sz="6400" b="1" baseline="30000" dirty="0"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en-US" sz="6400" b="1" dirty="0"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 C.G. Anaedobe</a:t>
            </a:r>
            <a:r>
              <a:rPr lang="en-US" sz="6400" b="1" baseline="30000" dirty="0"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sz="6400" b="1" dirty="0"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 A. Fowotade</a:t>
            </a:r>
            <a:r>
              <a:rPr lang="en-US" sz="6400" b="1" baseline="30000" dirty="0"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en-US" sz="6400" b="1" dirty="0"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 M.M. Manga</a:t>
            </a:r>
            <a:r>
              <a:rPr lang="en-US" sz="6400" b="1" baseline="30000" dirty="0"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r>
              <a:rPr lang="en-US" sz="6400" b="1" dirty="0"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 R.A. Bakare</a:t>
            </a:r>
            <a:r>
              <a:rPr lang="en-US" sz="6400" b="1" baseline="30000" dirty="0"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en-US" sz="6400" b="1" dirty="0"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 B.A. Abimiku</a:t>
            </a:r>
            <a:r>
              <a:rPr lang="en-US" sz="6400" b="1" baseline="30000" dirty="0"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aseline="30000" dirty="0"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en-US" sz="3200" dirty="0"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Federal Medical Center, </a:t>
            </a:r>
            <a:r>
              <a:rPr lang="en-US" sz="3200" dirty="0" err="1"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Dept</a:t>
            </a:r>
            <a:r>
              <a:rPr lang="en-US" sz="3200" dirty="0"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of Medical Microbiology &amp; Parasitology, </a:t>
            </a:r>
            <a:r>
              <a:rPr lang="en-US" sz="3200" dirty="0" err="1"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Keffi</a:t>
            </a:r>
            <a:r>
              <a:rPr lang="en-US" sz="3200" dirty="0"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Nasarawa</a:t>
            </a:r>
            <a:r>
              <a:rPr lang="en-US" sz="3200" dirty="0"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Nigeria, </a:t>
            </a:r>
            <a:r>
              <a:rPr lang="en-US" sz="3200" baseline="30000" dirty="0"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University of Abuja Teaching Hospital, </a:t>
            </a:r>
            <a:r>
              <a:rPr lang="en-US" sz="3200" dirty="0" err="1"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Dept</a:t>
            </a:r>
            <a:r>
              <a:rPr lang="en-US" sz="3200" dirty="0"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of Medical Microbiology &amp; Parasitology, </a:t>
            </a:r>
            <a:r>
              <a:rPr lang="en-US" sz="3200" dirty="0" err="1"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Gwagwalada</a:t>
            </a:r>
            <a:r>
              <a:rPr lang="en-US" sz="3200" dirty="0"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Abuja, </a:t>
            </a:r>
            <a:r>
              <a:rPr lang="en-US" sz="3200" baseline="30000" dirty="0"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3 </a:t>
            </a:r>
            <a:r>
              <a:rPr lang="en-US" sz="3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University College Hospital, </a:t>
            </a:r>
            <a:r>
              <a:rPr lang="en-US" sz="3200" dirty="0" err="1"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Dept</a:t>
            </a:r>
            <a:r>
              <a:rPr lang="en-US" sz="3200" dirty="0"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of Medical Microbiology &amp; Parasitology, Ibadan. </a:t>
            </a:r>
            <a:r>
              <a:rPr lang="en-US" sz="3200" baseline="30000" dirty="0"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r>
              <a:rPr lang="en-US" sz="3200" dirty="0"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Federal Teaching Hospital, </a:t>
            </a:r>
            <a:r>
              <a:rPr lang="en-US" sz="3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Dept</a:t>
            </a:r>
            <a:r>
              <a:rPr lang="en-US" sz="3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of Medical Microbiology &amp; Parasitology </a:t>
            </a:r>
            <a:r>
              <a:rPr lang="en-US" sz="3200" dirty="0" err="1"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Gombe</a:t>
            </a:r>
            <a:r>
              <a:rPr lang="en-US" sz="3200" dirty="0"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 </a:t>
            </a:r>
            <a:r>
              <a:rPr lang="en-US" sz="3200" baseline="30000" dirty="0"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5 </a:t>
            </a:r>
            <a:r>
              <a:rPr lang="en-US" sz="3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University of Abuja Teaching Hospital, </a:t>
            </a:r>
            <a:r>
              <a:rPr lang="en-US" sz="3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Dept</a:t>
            </a:r>
            <a:r>
              <a:rPr lang="en-US" sz="3200" dirty="0"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of Histopathology, </a:t>
            </a:r>
            <a:r>
              <a:rPr lang="en-US" sz="3200" dirty="0" err="1"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Gwagwalada</a:t>
            </a:r>
            <a:r>
              <a:rPr lang="en-US" sz="3200" dirty="0"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Abuja. </a:t>
            </a:r>
            <a:endParaRPr lang="en-US" sz="3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15000"/>
              </a:lnSpc>
            </a:pPr>
            <a:endParaRPr lang="en-US" sz="6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22261" y="8494712"/>
            <a:ext cx="11935620" cy="79248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4200" dirty="0">
                <a:solidFill>
                  <a:srgbClr val="0D0D0D"/>
                </a:solidFill>
                <a:latin typeface="Book Antiqua"/>
                <a:ea typeface="Calibri"/>
                <a:cs typeface="Times New Roman"/>
              </a:rPr>
              <a:t>Cervical cancer is the second most prevalent cancer among women in Nigeria.</a:t>
            </a:r>
            <a:r>
              <a:rPr lang="en-US" sz="4200" baseline="30000" dirty="0">
                <a:solidFill>
                  <a:srgbClr val="0D0D0D"/>
                </a:solidFill>
                <a:latin typeface="Book Antiqua"/>
                <a:ea typeface="Calibri"/>
                <a:cs typeface="Times New Roman"/>
              </a:rPr>
              <a:t>1</a:t>
            </a:r>
            <a:r>
              <a:rPr lang="en-US" sz="4200" dirty="0">
                <a:solidFill>
                  <a:srgbClr val="0D0D0D"/>
                </a:solidFill>
                <a:latin typeface="Book Antiqua"/>
                <a:ea typeface="Calibri"/>
                <a:cs typeface="Times New Roman"/>
              </a:rPr>
              <a:t> </a:t>
            </a:r>
            <a:endParaRPr lang="en-US" sz="4400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4200" dirty="0">
                <a:solidFill>
                  <a:srgbClr val="0D0D0D"/>
                </a:solidFill>
                <a:latin typeface="Book Antiqua"/>
                <a:ea typeface="Calibri"/>
                <a:cs typeface="Times New Roman"/>
              </a:rPr>
              <a:t>High risk human papillomavirus (HPV) genotypes is the major cause of cervical cancer.</a:t>
            </a:r>
            <a:r>
              <a:rPr lang="en-US" sz="4200" baseline="30000" dirty="0">
                <a:solidFill>
                  <a:srgbClr val="0D0D0D"/>
                </a:solidFill>
                <a:latin typeface="Book Antiqua"/>
                <a:ea typeface="Calibri"/>
                <a:cs typeface="Times New Roman"/>
              </a:rPr>
              <a:t>2</a:t>
            </a:r>
            <a:endParaRPr lang="en-US" sz="4400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4200" dirty="0">
                <a:solidFill>
                  <a:srgbClr val="0D0D0D"/>
                </a:solidFill>
                <a:latin typeface="Book Antiqua"/>
                <a:ea typeface="Calibri"/>
                <a:cs typeface="Times New Roman"/>
              </a:rPr>
              <a:t>Persistent high risk HPV infection is higher among women living with HIV/AIDS.</a:t>
            </a:r>
            <a:r>
              <a:rPr lang="en-US" sz="4200" baseline="30000" dirty="0">
                <a:solidFill>
                  <a:srgbClr val="0D0D0D"/>
                </a:solidFill>
                <a:latin typeface="Book Antiqua"/>
                <a:ea typeface="Calibri"/>
                <a:cs typeface="Times New Roman"/>
              </a:rPr>
              <a:t>2,3</a:t>
            </a:r>
            <a:r>
              <a:rPr lang="en-US" sz="4200" dirty="0">
                <a:solidFill>
                  <a:srgbClr val="0D0D0D"/>
                </a:solidFill>
                <a:latin typeface="Book Antiqua"/>
                <a:ea typeface="Calibri"/>
                <a:cs typeface="Times New Roman"/>
              </a:rPr>
              <a:t> </a:t>
            </a:r>
            <a:endParaRPr lang="en-US" sz="4400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4200" dirty="0">
                <a:solidFill>
                  <a:srgbClr val="0D0D0D"/>
                </a:solidFill>
                <a:latin typeface="Book Antiqua"/>
                <a:ea typeface="Calibri"/>
                <a:cs typeface="Times New Roman"/>
              </a:rPr>
              <a:t>Women living with HIV are under-represented in the global estimate of HPV infection.</a:t>
            </a:r>
            <a:r>
              <a:rPr lang="en-US" sz="4200" baseline="30000" dirty="0">
                <a:solidFill>
                  <a:srgbClr val="0D0D0D"/>
                </a:solidFill>
                <a:latin typeface="Book Antiqua"/>
                <a:ea typeface="Calibri"/>
                <a:cs typeface="Times New Roman"/>
              </a:rPr>
              <a:t>4</a:t>
            </a:r>
            <a:endParaRPr lang="en-US" sz="4400" dirty="0">
              <a:effectLst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22261" y="18415584"/>
            <a:ext cx="11935620" cy="8000787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4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Calibri"/>
                <a:cs typeface="Times New Roman"/>
              </a:rPr>
              <a:t>A cross sectional cohort study was conducted at  Federal Medical Center, </a:t>
            </a:r>
            <a:r>
              <a:rPr lang="en-US" sz="4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Calibri"/>
                <a:cs typeface="Times New Roman"/>
              </a:rPr>
              <a:t>Keffi</a:t>
            </a:r>
            <a:r>
              <a:rPr lang="en-US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Calibri"/>
                <a:cs typeface="Times New Roman"/>
              </a:rPr>
              <a:t>, Nigeria.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Calibri"/>
                <a:cs typeface="Times New Roman"/>
              </a:rPr>
              <a:t>Cervical samples from 220 HIV-positive women were tested for cervical HPV infection using PCR and HPV genotypes were determined by DNA sequencing.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Calibri"/>
                <a:cs typeface="Times New Roman"/>
              </a:rPr>
              <a:t>Cervical smears were obtained for cytology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4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Calibri"/>
                <a:cs typeface="Times New Roman"/>
              </a:rPr>
              <a:t>Sociodemographic</a:t>
            </a:r>
            <a:r>
              <a:rPr lang="en-US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Calibri"/>
                <a:cs typeface="Times New Roman"/>
              </a:rPr>
              <a:t> data obtained using questionnaires, CD4 count and HIV viral load were retrieved from their medical files.</a:t>
            </a:r>
          </a:p>
          <a:p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545882" y="8494712"/>
            <a:ext cx="11917367" cy="79248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4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4200" dirty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Calibri"/>
                <a:cs typeface="Times New Roman"/>
              </a:rPr>
              <a:t>High prevalence of cervical HPV infection and cervical pre-cancerous and cancerous lesion among HIV positive women.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Calibri"/>
                <a:cs typeface="Times New Roman"/>
              </a:rPr>
              <a:t>Low CD4 count , high HIV viral load are significantly associated with HPV infection.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Calibri"/>
                <a:cs typeface="Times New Roman"/>
              </a:rPr>
              <a:t>High risk HPV infection, low CD4 count are predictors of cervical precancerous lesions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Calibri"/>
                <a:cs typeface="Times New Roman"/>
              </a:rPr>
              <a:t>The  predominant high risk HPV genotypes include HPV 35, 45, 16,33, 18</a:t>
            </a:r>
          </a:p>
          <a:p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545883" y="18415584"/>
            <a:ext cx="11917365" cy="8000787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4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marR="0" lvl="0" indent="-5715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55000"/>
              <a:buFont typeface="Arial" pitchFamily="34" charset="0"/>
              <a:buChar char="•"/>
            </a:pPr>
            <a:r>
              <a:rPr lang="en-US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Calibri"/>
                <a:cs typeface="Times New Roman"/>
              </a:rPr>
              <a:t>Increased HPV /high risk HPV screening and cervical cytology among women living with HIV/AIDS  is necessary for risk stratification and early case management. </a:t>
            </a:r>
          </a:p>
          <a:p>
            <a:pPr marL="571500" marR="0" lvl="0" indent="-5715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55000"/>
              <a:buFont typeface="Arial" pitchFamily="34" charset="0"/>
              <a:buChar char="•"/>
            </a:pPr>
            <a:r>
              <a:rPr lang="en-US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Calibri"/>
                <a:cs typeface="Times New Roman"/>
              </a:rPr>
              <a:t>High risk HPV infection and CD4  count are important determinants of pre-cancerous lesions. </a:t>
            </a:r>
          </a:p>
          <a:p>
            <a:pPr marL="571500" marR="0" lvl="0" indent="-5715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55000"/>
              <a:buFont typeface="Arial" pitchFamily="34" charset="0"/>
              <a:buChar char="•"/>
            </a:pPr>
            <a:r>
              <a:rPr lang="en-US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Calibri"/>
                <a:cs typeface="Times New Roman"/>
              </a:rPr>
              <a:t>The most prevalent HPV genotype (HPV 35)is not covered by currently available vaccines.</a:t>
            </a:r>
          </a:p>
          <a:p>
            <a:pPr marL="571500" marR="0" lvl="0" indent="-5715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</a:pPr>
            <a:endParaRPr lang="en-US" sz="4200" dirty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  <a:ea typeface="Calibri"/>
              <a:cs typeface="Times New Roman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4200" dirty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081" y="6437312"/>
            <a:ext cx="8610600" cy="7086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7481" y="6437312"/>
            <a:ext cx="8316119" cy="7086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  <a:effectLst/>
        </p:spPr>
      </p:pic>
      <p:sp>
        <p:nvSpPr>
          <p:cNvPr id="2" name="Rounded Rectangle 1"/>
          <p:cNvSpPr/>
          <p:nvPr/>
        </p:nvSpPr>
        <p:spPr>
          <a:xfrm>
            <a:off x="12867481" y="22972500"/>
            <a:ext cx="17221200" cy="3443871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115000"/>
              </a:lnSpc>
              <a:buFont typeface="Symbol"/>
              <a:buChar char=""/>
            </a:pPr>
            <a:r>
              <a:rPr lang="en-US" sz="4100" dirty="0">
                <a:solidFill>
                  <a:prstClr val="black">
                    <a:lumMod val="95000"/>
                    <a:lumOff val="5000"/>
                  </a:prstClr>
                </a:solidFill>
                <a:latin typeface="Book Antiqua" pitchFamily="18" charset="0"/>
                <a:ea typeface="Calibri"/>
                <a:cs typeface="Times New Roman"/>
              </a:rPr>
              <a:t>HPV positivity was significantly higher among women with CD4 count &lt;200 and HIV viral load &gt; 20,000 copies/ml.</a:t>
            </a:r>
          </a:p>
          <a:p>
            <a:pPr marL="342900" lvl="0" indent="-342900">
              <a:lnSpc>
                <a:spcPct val="115000"/>
              </a:lnSpc>
              <a:buFont typeface="Symbol"/>
              <a:buChar char=""/>
            </a:pPr>
            <a:r>
              <a:rPr lang="en-US" sz="4100" dirty="0">
                <a:solidFill>
                  <a:prstClr val="black">
                    <a:lumMod val="95000"/>
                    <a:lumOff val="5000"/>
                  </a:prstClr>
                </a:solidFill>
                <a:latin typeface="Book Antiqua" pitchFamily="18" charset="0"/>
                <a:ea typeface="Calibri"/>
                <a:cs typeface="Times New Roman"/>
              </a:rPr>
              <a:t>High risk HPV ( X</a:t>
            </a:r>
            <a:r>
              <a:rPr lang="en-US" sz="4100" baseline="30000" dirty="0">
                <a:solidFill>
                  <a:prstClr val="black">
                    <a:lumMod val="95000"/>
                    <a:lumOff val="5000"/>
                  </a:prstClr>
                </a:solidFill>
                <a:latin typeface="Book Antiqua" pitchFamily="18" charset="0"/>
                <a:ea typeface="Calibri"/>
                <a:cs typeface="Times New Roman"/>
              </a:rPr>
              <a:t>2</a:t>
            </a:r>
            <a:r>
              <a:rPr lang="en-US" sz="4100" dirty="0">
                <a:solidFill>
                  <a:prstClr val="black">
                    <a:lumMod val="95000"/>
                    <a:lumOff val="5000"/>
                  </a:prstClr>
                </a:solidFill>
                <a:latin typeface="Book Antiqua" pitchFamily="18" charset="0"/>
                <a:ea typeface="Calibri"/>
                <a:cs typeface="Times New Roman"/>
              </a:rPr>
              <a:t>= 46,800, P&lt;0.001) and CD4 count (X</a:t>
            </a:r>
            <a:r>
              <a:rPr lang="en-US" sz="4100" baseline="30000" dirty="0">
                <a:solidFill>
                  <a:prstClr val="black">
                    <a:lumMod val="95000"/>
                    <a:lumOff val="5000"/>
                  </a:prstClr>
                </a:solidFill>
                <a:latin typeface="Book Antiqua" pitchFamily="18" charset="0"/>
                <a:ea typeface="Calibri"/>
                <a:cs typeface="Times New Roman"/>
              </a:rPr>
              <a:t>2</a:t>
            </a:r>
            <a:r>
              <a:rPr lang="en-US" sz="4100" dirty="0">
                <a:solidFill>
                  <a:prstClr val="black">
                    <a:lumMod val="95000"/>
                    <a:lumOff val="5000"/>
                  </a:prstClr>
                </a:solidFill>
                <a:latin typeface="Book Antiqua" pitchFamily="18" charset="0"/>
                <a:ea typeface="Calibri"/>
                <a:cs typeface="Times New Roman"/>
              </a:rPr>
              <a:t>= 24,747, P&lt;0.001) were significantly associated with cervical pre-cancerous lesion 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081" y="13979943"/>
            <a:ext cx="8610599" cy="78798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130" y="13937830"/>
            <a:ext cx="8316119" cy="78798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85762" y="28382912"/>
            <a:ext cx="29702918" cy="348405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4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42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Literature cited</a:t>
            </a:r>
          </a:p>
          <a:p>
            <a:pPr marL="514350" indent="-514350">
              <a:buAutoNum type="arabicPeriod"/>
            </a:pPr>
            <a:r>
              <a:rPr lang="en-US" sz="3000" dirty="0" err="1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Ferlay</a:t>
            </a:r>
            <a:r>
              <a:rPr lang="en-US" sz="3000" dirty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 J, Shin HR, Bray F, Forman D, </a:t>
            </a:r>
            <a:r>
              <a:rPr lang="en-US" sz="3000" dirty="0" err="1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Mathers</a:t>
            </a:r>
            <a:r>
              <a:rPr lang="en-US" sz="3000" dirty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 C, </a:t>
            </a:r>
            <a:r>
              <a:rPr lang="en-US" sz="3000" dirty="0" err="1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Parkin</a:t>
            </a:r>
            <a:r>
              <a:rPr lang="en-US" sz="3000" dirty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 DM. Estimates of worldwide burden of cancer in 2008: GLOBOCAN 2008. </a:t>
            </a:r>
            <a:r>
              <a:rPr lang="en-US" sz="3000" dirty="0" err="1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Int</a:t>
            </a:r>
            <a:r>
              <a:rPr lang="en-US" sz="3000" dirty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 J Cancer. 2010;127:2893–2917.</a:t>
            </a:r>
          </a:p>
          <a:p>
            <a:pPr marL="514350" indent="-514350">
              <a:buAutoNum type="arabicPeriod"/>
            </a:pPr>
            <a:r>
              <a:rPr lang="en-US" sz="3000" dirty="0" err="1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Akarolo</a:t>
            </a:r>
            <a:r>
              <a:rPr lang="en-US" sz="3000" dirty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-Anthony SN, Al-</a:t>
            </a:r>
            <a:r>
              <a:rPr lang="en-US" sz="3000" dirty="0" err="1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mujtaba</a:t>
            </a:r>
            <a:r>
              <a:rPr lang="en-US" sz="3000" dirty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 M, </a:t>
            </a:r>
            <a:r>
              <a:rPr lang="en-US" sz="3000" dirty="0" err="1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Famooto</a:t>
            </a:r>
            <a:r>
              <a:rPr lang="en-US" sz="3000" dirty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 AO, </a:t>
            </a:r>
            <a:r>
              <a:rPr lang="en-US" sz="3000" dirty="0" err="1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Dareng</a:t>
            </a:r>
            <a:r>
              <a:rPr lang="en-US" sz="3000" dirty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 EO, </a:t>
            </a:r>
            <a:r>
              <a:rPr lang="en-US" sz="3000" dirty="0" err="1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Olaniyan</a:t>
            </a:r>
            <a:r>
              <a:rPr lang="en-US" sz="3000" dirty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 OB, </a:t>
            </a:r>
            <a:r>
              <a:rPr lang="en-US" sz="3000" dirty="0" err="1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Offiong</a:t>
            </a:r>
            <a:r>
              <a:rPr lang="en-US" sz="3000" dirty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 R et al. HIV associated high risk HPV infection among Nigerian women. BMC Infect Dis. 2013;13:521</a:t>
            </a:r>
          </a:p>
          <a:p>
            <a:pPr marL="514350" indent="-514350">
              <a:buAutoNum type="arabicPeriod"/>
            </a:pPr>
            <a:r>
              <a:rPr lang="en-US" sz="3000" dirty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Levy JA. Pathogenesis of human immunodeficiency virus infection. Ann N Y </a:t>
            </a:r>
            <a:r>
              <a:rPr lang="en-US" sz="3000" dirty="0" err="1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Acad</a:t>
            </a:r>
            <a:r>
              <a:rPr lang="en-US" sz="3000" dirty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 Sci. 1989;567:58-68.</a:t>
            </a:r>
          </a:p>
          <a:p>
            <a:pPr marL="514350" indent="-514350">
              <a:buAutoNum type="arabicPeriod"/>
            </a:pPr>
            <a:r>
              <a:rPr lang="en-US" sz="3000" dirty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M.M. </a:t>
            </a:r>
            <a:r>
              <a:rPr lang="en-US" sz="3000" dirty="0" err="1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Yakub</a:t>
            </a:r>
            <a:r>
              <a:rPr lang="en-US" sz="3000" dirty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, A. </a:t>
            </a:r>
            <a:r>
              <a:rPr lang="en-US" sz="3000" dirty="0" err="1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Fowotade</a:t>
            </a:r>
            <a:r>
              <a:rPr lang="en-US" sz="3000" dirty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, C.G. </a:t>
            </a:r>
            <a:r>
              <a:rPr lang="en-US" sz="3000" dirty="0" err="1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Anaedobe</a:t>
            </a:r>
            <a:r>
              <a:rPr lang="en-US" sz="3000" dirty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, M.M. Manga, R.A. </a:t>
            </a:r>
            <a:r>
              <a:rPr lang="en-US" sz="3000" dirty="0" err="1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Bakare</a:t>
            </a:r>
            <a:r>
              <a:rPr lang="en-US" sz="3000" dirty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, B.A. </a:t>
            </a:r>
            <a:r>
              <a:rPr lang="en-US" sz="3000" dirty="0" err="1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Abimiku</a:t>
            </a:r>
            <a:r>
              <a:rPr lang="en-US" sz="3000" dirty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. Human papillomavirus correlates of high grade cervical dysplasia among HIV-infected women at a major treatment </a:t>
            </a:r>
            <a:r>
              <a:rPr lang="en-US" sz="3000" dirty="0" err="1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centre</a:t>
            </a:r>
            <a:r>
              <a:rPr lang="en-US" sz="3000" dirty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 in Nigeria: a cross-sectional study. The Pan African medical Journal. 2019;33:125. doi:10.11604/pamj.2019.33.125.17589</a:t>
            </a:r>
          </a:p>
          <a:p>
            <a:pPr marL="514350" indent="-514350">
              <a:buAutoNum type="arabicPeriod"/>
            </a:pPr>
            <a:endParaRPr lang="en-US" sz="3100" dirty="0">
              <a:solidFill>
                <a:schemeClr val="tx1"/>
              </a:solidFill>
              <a:latin typeface="Book Antiqua" pitchFamily="18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AutoNum type="arabicPeriod"/>
            </a:pPr>
            <a:endParaRPr lang="en-US" sz="3100" b="1" dirty="0">
              <a:solidFill>
                <a:schemeClr val="tx1"/>
              </a:solidFill>
              <a:latin typeface="Book Antiqua" pitchFamily="18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AutoNum type="arabicPeriod"/>
            </a:pPr>
            <a:endParaRPr lang="en-US" sz="3100" b="1" dirty="0">
              <a:solidFill>
                <a:schemeClr val="tx1"/>
              </a:solidFill>
              <a:latin typeface="Book Antiqu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1231681" y="26890051"/>
            <a:ext cx="6172200" cy="3702555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prstClr val="black"/>
                </a:solidFill>
                <a:latin typeface="Book Antiqua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5880" y="26890050"/>
            <a:ext cx="4297367" cy="370255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Rectangle 5"/>
          <p:cNvSpPr/>
          <p:nvPr/>
        </p:nvSpPr>
        <p:spPr>
          <a:xfrm>
            <a:off x="0" y="6437312"/>
            <a:ext cx="12257881" cy="1676400"/>
          </a:xfrm>
          <a:prstGeom prst="rect">
            <a:avLst/>
          </a:prstGeom>
          <a:solidFill>
            <a:srgbClr val="00B050"/>
          </a:solidFill>
          <a:ln>
            <a:solidFill>
              <a:schemeClr val="accent4">
                <a:lumMod val="75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400" fontAlgn="base">
              <a:lnSpc>
                <a:spcPct val="20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Introduction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97436" y="16567527"/>
            <a:ext cx="12257881" cy="1532768"/>
          </a:xfrm>
          <a:prstGeom prst="rect">
            <a:avLst/>
          </a:prstGeom>
          <a:solidFill>
            <a:schemeClr val="accent4"/>
          </a:solidFill>
          <a:ln>
            <a:solidFill>
              <a:srgbClr val="C00000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Methods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545883" y="6437312"/>
            <a:ext cx="12257880" cy="1676400"/>
          </a:xfrm>
          <a:prstGeom prst="rect">
            <a:avLst/>
          </a:prstGeom>
          <a:solidFill>
            <a:schemeClr val="accent5"/>
          </a:solidFill>
          <a:ln>
            <a:solidFill>
              <a:srgbClr val="FF0000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Discussion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791281" y="21859788"/>
            <a:ext cx="17221199" cy="1112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</a:pP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Results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545883" y="16518190"/>
            <a:ext cx="11917365" cy="1582106"/>
          </a:xfrm>
          <a:prstGeom prst="rect">
            <a:avLst/>
          </a:prstGeom>
          <a:solidFill>
            <a:srgbClr val="F53D57"/>
          </a:solidFill>
          <a:ln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Conclusion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1539" y="26890051"/>
            <a:ext cx="29600942" cy="1219412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Acknowledgement </a:t>
            </a:r>
          </a:p>
          <a:p>
            <a:pPr lvl="0"/>
            <a:r>
              <a:rPr lang="en-US" sz="3600" dirty="0">
                <a:solidFill>
                  <a:prstClr val="black"/>
                </a:solidFill>
                <a:latin typeface="Book Antiqua" pitchFamily="18" charset="0"/>
              </a:rPr>
              <a:t>We thank the staff of the gynecology and cytology clinics  of Federal medical center </a:t>
            </a:r>
            <a:r>
              <a:rPr lang="en-US" sz="3600" dirty="0" err="1">
                <a:solidFill>
                  <a:prstClr val="black"/>
                </a:solidFill>
                <a:latin typeface="Book Antiqua" pitchFamily="18" charset="0"/>
              </a:rPr>
              <a:t>Keffi</a:t>
            </a:r>
            <a:r>
              <a:rPr lang="en-US" sz="3600" dirty="0">
                <a:solidFill>
                  <a:prstClr val="black"/>
                </a:solidFill>
                <a:latin typeface="Book Antiqua" pitchFamily="18" charset="0"/>
              </a:rPr>
              <a:t> and DNA lab Kaduna for making the study possible</a:t>
            </a:r>
          </a:p>
        </p:txBody>
      </p:sp>
      <p:pic>
        <p:nvPicPr>
          <p:cNvPr id="11" name="AIDS 2020 HPV audi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2146081" y="28109463"/>
            <a:ext cx="4528742" cy="236963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9" name="Rounded Rectangle 18"/>
          <p:cNvSpPr/>
          <p:nvPr/>
        </p:nvSpPr>
        <p:spPr>
          <a:xfrm>
            <a:off x="31231681" y="31049912"/>
            <a:ext cx="11231568" cy="81705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Book Antiqua" pitchFamily="18" charset="0"/>
              </a:rPr>
              <a:t>Contact email: chinenye.anaedobe@uniabuja.edu.ng</a:t>
            </a:r>
          </a:p>
        </p:txBody>
      </p:sp>
    </p:spTree>
    <p:extLst>
      <p:ext uri="{BB962C8B-B14F-4D97-AF65-F5344CB8AC3E}">
        <p14:creationId xmlns:p14="http://schemas.microsoft.com/office/powerpoint/2010/main" val="347214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60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634</Words>
  <Application>Microsoft Office PowerPoint</Application>
  <PresentationFormat>Benutzerdefiniert</PresentationFormat>
  <Paragraphs>47</Paragraphs>
  <Slides>1</Slides>
  <Notes>1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Book Antiqua</vt:lpstr>
      <vt:lpstr>Calibri</vt:lpstr>
      <vt:lpstr>Symbol</vt:lpstr>
      <vt:lpstr>Verdana</vt:lpstr>
      <vt:lpstr>Office Theme</vt:lpstr>
      <vt:lpstr>PowerPoint-Präsentation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Chinenye Anaedobe</dc:creator>
  <cp:lastModifiedBy>Alexander Leb</cp:lastModifiedBy>
  <cp:revision>46</cp:revision>
  <dcterms:created xsi:type="dcterms:W3CDTF">2020-06-12T19:09:59Z</dcterms:created>
  <dcterms:modified xsi:type="dcterms:W3CDTF">2020-06-30T14:34:11Z</dcterms:modified>
</cp:coreProperties>
</file>